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0" r:id="rId7"/>
    <p:sldId id="272" r:id="rId8"/>
    <p:sldId id="262" r:id="rId9"/>
    <p:sldId id="271" r:id="rId10"/>
    <p:sldId id="273" r:id="rId11"/>
    <p:sldId id="264" r:id="rId12"/>
    <p:sldId id="265" r:id="rId13"/>
    <p:sldId id="266" r:id="rId14"/>
    <p:sldId id="268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0CCCC-B219-41CF-A23A-9397C102978E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8281-2428-487C-8D87-4FA4F90FA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34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28281-2428-487C-8D87-4FA4F90FA2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7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AE8CEA-9B1F-4A4E-AD50-8A2B0E27213D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8907504-5B8B-434D-BC6E-C4E4D7E7D2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newgh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icole.crawford@newh.org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ewh.scholarship@newh.org" TargetMode="External"/><Relationship Id="rId4" Type="http://schemas.openxmlformats.org/officeDocument/2006/relationships/hyperlink" Target="mailto:newh.membership@newh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50000">
              <a:schemeClr val="bg1">
                <a:shade val="80000"/>
                <a:satMod val="155000"/>
              </a:schemeClr>
            </a:gs>
            <a:gs pos="100000">
              <a:schemeClr val="bg1">
                <a:tint val="95000"/>
                <a:satMod val="20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276600"/>
            <a:ext cx="5791200" cy="2286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NEWH Mission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NEWH is the premier networking resource for the hospitality industry, providing scholarships, education, leadership development, recognition of excellence, and business development opportunities. It’s about Scholarship, Education, and Business Networking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486400"/>
            <a:ext cx="8305800" cy="94041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How to get the most access out of NEWH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05937" cy="1225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1000" y="1726583"/>
            <a:ext cx="8305800" cy="1245217"/>
          </a:xfrm>
          <a:prstGeom prst="rect">
            <a:avLst/>
          </a:prstGeom>
        </p:spPr>
        <p:txBody>
          <a:bodyPr bIns="91440" anchor="ctr" anchorCtr="0">
            <a:normAutofit fontScale="77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Students and Educators</a:t>
            </a:r>
            <a:endParaRPr lang="en-US" sz="7200" b="1" dirty="0">
              <a:solidFill>
                <a:schemeClr val="tx2">
                  <a:lumMod val="7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" y="3276600"/>
            <a:ext cx="25146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quarter" idx="1"/>
          </p:nvPr>
        </p:nvSpPr>
        <p:spPr>
          <a:xfrm>
            <a:off x="1524000" y="868754"/>
            <a:ext cx="7251700" cy="63661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$10,000 NEWH Fabric Innovations Legacy Scholarship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sponsored by Fabric </a:t>
            </a:r>
            <a:r>
              <a:rPr lang="en-US" sz="1800" b="1" dirty="0" smtClean="0">
                <a:latin typeface="Calibri" panose="020F0502020204030204" pitchFamily="34" charset="0"/>
              </a:rPr>
              <a:t>Innovations</a:t>
            </a:r>
            <a:endParaRPr lang="en-US" sz="1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05429" y="120649"/>
            <a:ext cx="8229600" cy="563562"/>
          </a:xfrm>
          <a:prstGeom prst="rect">
            <a:avLst/>
          </a:prstGeom>
          <a:solidFill>
            <a:schemeClr val="accent3"/>
          </a:solidFill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 smtClean="0">
                <a:solidFill>
                  <a:schemeClr val="bg1"/>
                </a:solidFill>
              </a:rPr>
              <a:t>NEWH, Inc. Hospitality Management Scholarships 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549486" y="1505370"/>
            <a:ext cx="4874764" cy="70443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300" dirty="0">
                <a:latin typeface="Calibri" panose="020F0502020204030204" pitchFamily="34" charset="0"/>
              </a:rPr>
              <a:t>Open to Hospitality Management or Interior Design students </a:t>
            </a:r>
            <a:r>
              <a:rPr lang="en-US" sz="1300" dirty="0" smtClean="0">
                <a:latin typeface="Calibri" panose="020F0502020204030204" pitchFamily="34" charset="0"/>
              </a:rPr>
              <a:t/>
            </a:r>
            <a:br>
              <a:rPr lang="en-US" sz="1300" dirty="0" smtClean="0">
                <a:latin typeface="Calibri" panose="020F0502020204030204" pitchFamily="34" charset="0"/>
              </a:rPr>
            </a:br>
            <a:r>
              <a:rPr lang="en-US" sz="1300" dirty="0" smtClean="0">
                <a:latin typeface="Calibri" panose="020F0502020204030204" pitchFamily="34" charset="0"/>
              </a:rPr>
              <a:t>attending </a:t>
            </a:r>
            <a:r>
              <a:rPr lang="en-US" sz="1300" dirty="0">
                <a:latin typeface="Calibri" panose="020F0502020204030204" pitchFamily="34" charset="0"/>
              </a:rPr>
              <a:t>college in Florida or at Cornell or New York University </a:t>
            </a:r>
          </a:p>
          <a:p>
            <a:pPr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Award </a:t>
            </a:r>
            <a:r>
              <a:rPr lang="en-US" sz="1300" dirty="0" smtClean="0">
                <a:latin typeface="Calibri" panose="020F0502020204030204" pitchFamily="34" charset="0"/>
              </a:rPr>
              <a:t>at HD Platinum Circle Gala in New York City in </a:t>
            </a:r>
            <a:r>
              <a:rPr lang="en-US" sz="1300" dirty="0" smtClean="0">
                <a:latin typeface="Calibri" panose="020F0502020204030204" pitchFamily="34" charset="0"/>
              </a:rPr>
              <a:t>November</a:t>
            </a: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29" y="914400"/>
            <a:ext cx="1051560" cy="992428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1549486" y="5257800"/>
            <a:ext cx="7352160" cy="63661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 2"/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$5,000 NEWH Women Leaders Scholarship </a:t>
            </a:r>
          </a:p>
          <a:p>
            <a:pPr marL="0" indent="0">
              <a:spcBef>
                <a:spcPts val="0"/>
              </a:spcBef>
              <a:buFont typeface="Wingdings 2"/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sponsored by Boutique </a:t>
            </a:r>
            <a:r>
              <a:rPr lang="en-US" sz="1800" b="1" dirty="0" smtClean="0">
                <a:latin typeface="Calibri" panose="020F0502020204030204" pitchFamily="34" charset="0"/>
              </a:rPr>
              <a:t>Design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396424"/>
            <a:ext cx="1051560" cy="567642"/>
          </a:xfrm>
          <a:prstGeom prst="rect">
            <a:avLst/>
          </a:prstGeom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563240" y="5858257"/>
            <a:ext cx="5082162" cy="68116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Open to FEMALE Hospitality Management students</a:t>
            </a:r>
          </a:p>
          <a:p>
            <a:pPr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Awarded at BDNY in New York City in November</a:t>
            </a:r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4" t="17403" r="27796" b="10808"/>
          <a:stretch/>
        </p:blipFill>
        <p:spPr>
          <a:xfrm>
            <a:off x="6824164" y="1426140"/>
            <a:ext cx="1810865" cy="1659960"/>
          </a:xfrm>
          <a:prstGeom prst="rect">
            <a:avLst/>
          </a:prstGeom>
        </p:spPr>
      </p:pic>
      <p:pic>
        <p:nvPicPr>
          <p:cNvPr id="2050" name="ymail_attachmentId12211" descr="74c7c212-b569-4d78-bbf7-466bcf457ccc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0" t="16568" r="10852" b="5230"/>
          <a:stretch/>
        </p:blipFill>
        <p:spPr bwMode="auto">
          <a:xfrm>
            <a:off x="6806229" y="4838700"/>
            <a:ext cx="1828800" cy="138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29" y="4076275"/>
            <a:ext cx="1051560" cy="724325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1563240" y="4223090"/>
            <a:ext cx="6032257" cy="357449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Award at </a:t>
            </a:r>
            <a:r>
              <a:rPr lang="en-US" sz="1300" dirty="0" smtClean="0">
                <a:latin typeface="Calibri" panose="020F0502020204030204" pitchFamily="34" charset="0"/>
              </a:rPr>
              <a:t>2022 </a:t>
            </a:r>
            <a:r>
              <a:rPr lang="en-US" sz="1300" dirty="0" smtClean="0">
                <a:latin typeface="Calibri" panose="020F0502020204030204" pitchFamily="34" charset="0"/>
              </a:rPr>
              <a:t>NEWH Leadership Conference and </a:t>
            </a:r>
            <a:r>
              <a:rPr lang="en-US" sz="1300" dirty="0" smtClean="0">
                <a:latin typeface="Calibri" panose="020F0502020204030204" pitchFamily="34" charset="0"/>
              </a:rPr>
              <a:t>annually at </a:t>
            </a:r>
            <a:br>
              <a:rPr lang="en-US" sz="1300" dirty="0" smtClean="0">
                <a:latin typeface="Calibri" panose="020F0502020204030204" pitchFamily="34" charset="0"/>
              </a:rPr>
            </a:br>
            <a:r>
              <a:rPr lang="en-US" sz="1300" dirty="0" smtClean="0">
                <a:latin typeface="Calibri" panose="020F0502020204030204" pitchFamily="34" charset="0"/>
              </a:rPr>
              <a:t>The </a:t>
            </a:r>
            <a:r>
              <a:rPr lang="en-US" sz="1300" dirty="0" smtClean="0">
                <a:latin typeface="Calibri" panose="020F0502020204030204" pitchFamily="34" charset="0"/>
              </a:rPr>
              <a:t>Lodging Conference</a:t>
            </a:r>
          </a:p>
          <a:p>
            <a:pPr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BrandED partners: IHG, Hilton and </a:t>
            </a:r>
            <a:r>
              <a:rPr lang="en-US" sz="1300" dirty="0" smtClean="0">
                <a:latin typeface="Calibri" panose="020F0502020204030204" pitchFamily="34" charset="0"/>
              </a:rPr>
              <a:t>Marriott</a:t>
            </a:r>
            <a:endParaRPr lang="en-US" sz="1800" dirty="0" smtClean="0">
              <a:latin typeface="Calibri" panose="020F0502020204030204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563240" y="3962400"/>
            <a:ext cx="7164633" cy="35214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$7,500 NEWH BrandED </a:t>
            </a:r>
            <a:r>
              <a:rPr lang="en-US" sz="1800" b="1" dirty="0" smtClean="0">
                <a:latin typeface="Calibri" panose="020F0502020204030204" pitchFamily="34" charset="0"/>
              </a:rPr>
              <a:t>Scholarship</a:t>
            </a:r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63240" y="2538405"/>
            <a:ext cx="40824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$10,000 NEWH Leadership Scholarship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549486" y="2906250"/>
            <a:ext cx="3576021" cy="357449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smtClean="0">
                <a:latin typeface="Calibri" panose="020F0502020204030204" pitchFamily="34" charset="0"/>
              </a:rPr>
              <a:t>Award at </a:t>
            </a:r>
            <a:r>
              <a:rPr lang="en-US" sz="1300" dirty="0" smtClean="0">
                <a:latin typeface="Calibri" panose="020F0502020204030204" pitchFamily="34" charset="0"/>
              </a:rPr>
              <a:t>2022 </a:t>
            </a:r>
            <a:r>
              <a:rPr lang="en-US" sz="1300" dirty="0" smtClean="0">
                <a:latin typeface="Calibri" panose="020F0502020204030204" pitchFamily="34" charset="0"/>
              </a:rPr>
              <a:t>NEWH Leadership </a:t>
            </a:r>
            <a:r>
              <a:rPr lang="en-US" sz="1300" dirty="0" smtClean="0">
                <a:latin typeface="Calibri" panose="020F0502020204030204" pitchFamily="34" charset="0"/>
              </a:rPr>
              <a:t>Conference</a:t>
            </a:r>
            <a:endParaRPr lang="en-US" sz="18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29" y="2529840"/>
            <a:ext cx="105156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7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052512"/>
            <a:ext cx="8001000" cy="5057775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sz="2400" b="1" dirty="0" smtClean="0">
                <a:latin typeface="Calibri" panose="020F0502020204030204" pitchFamily="34" charset="0"/>
              </a:rPr>
              <a:t>FREE Membership </a:t>
            </a:r>
            <a:r>
              <a:rPr lang="en-US" sz="2400" dirty="0" smtClean="0">
                <a:latin typeface="Calibri" panose="020F0502020204030204" pitchFamily="34" charset="0"/>
              </a:rPr>
              <a:t>to students and full-time educators</a:t>
            </a:r>
          </a:p>
          <a:p>
            <a:pPr lvl="1">
              <a:spcBef>
                <a:spcPts val="400"/>
              </a:spcBef>
            </a:pPr>
            <a:r>
              <a:rPr lang="en-US" sz="2200" dirty="0" smtClean="0">
                <a:latin typeface="Calibri" panose="020F0502020204030204" pitchFamily="34" charset="0"/>
              </a:rPr>
              <a:t>Enjoy </a:t>
            </a:r>
            <a:r>
              <a:rPr lang="en-US" sz="2200" dirty="0">
                <a:latin typeface="Calibri" panose="020F0502020204030204" pitchFamily="34" charset="0"/>
              </a:rPr>
              <a:t>free and student priced events</a:t>
            </a:r>
          </a:p>
          <a:p>
            <a:pPr lvl="1">
              <a:spcBef>
                <a:spcPts val="400"/>
              </a:spcBef>
            </a:pPr>
            <a:r>
              <a:rPr lang="en-US" sz="2200" dirty="0" smtClean="0">
                <a:latin typeface="Calibri" panose="020F0502020204030204" pitchFamily="34" charset="0"/>
              </a:rPr>
              <a:t>Complimentary </a:t>
            </a:r>
            <a:r>
              <a:rPr lang="en-US" sz="2200" dirty="0">
                <a:latin typeface="Calibri" panose="020F0502020204030204" pitchFamily="34" charset="0"/>
              </a:rPr>
              <a:t>industry </a:t>
            </a:r>
            <a:r>
              <a:rPr lang="en-US" sz="2200" dirty="0" smtClean="0">
                <a:latin typeface="Calibri" panose="020F0502020204030204" pitchFamily="34" charset="0"/>
              </a:rPr>
              <a:t>publications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Calibri" panose="020F0502020204030204" pitchFamily="34" charset="0"/>
              </a:rPr>
              <a:t>STUDENT </a:t>
            </a:r>
            <a:r>
              <a:rPr lang="en-US" sz="2400" b="1" dirty="0" smtClean="0">
                <a:latin typeface="Calibri" panose="020F0502020204030204" pitchFamily="34" charset="0"/>
              </a:rPr>
              <a:t>MEMBERS: </a:t>
            </a:r>
            <a:r>
              <a:rPr lang="en-US" sz="2400" dirty="0" smtClean="0">
                <a:latin typeface="Calibri" panose="020F0502020204030204" pitchFamily="34" charset="0"/>
              </a:rPr>
              <a:t>Enrolled </a:t>
            </a:r>
            <a:r>
              <a:rPr lang="en-US" sz="2400" dirty="0">
                <a:latin typeface="Calibri" panose="020F0502020204030204" pitchFamily="34" charset="0"/>
              </a:rPr>
              <a:t>in an accredited </a:t>
            </a:r>
            <a:r>
              <a:rPr lang="en-US" sz="2400" dirty="0" smtClean="0">
                <a:latin typeface="Calibri" panose="020F0502020204030204" pitchFamily="34" charset="0"/>
              </a:rPr>
              <a:t>college, </a:t>
            </a:r>
            <a:r>
              <a:rPr lang="en-US" sz="2400" dirty="0" smtClean="0">
                <a:latin typeface="Calibri" panose="020F0502020204030204" pitchFamily="34" charset="0"/>
              </a:rPr>
              <a:t>majoring </a:t>
            </a:r>
            <a:r>
              <a:rPr lang="en-US" sz="2400" dirty="0">
                <a:latin typeface="Calibri" panose="020F0502020204030204" pitchFamily="34" charset="0"/>
              </a:rPr>
              <a:t>in Hospitality related </a:t>
            </a:r>
            <a:r>
              <a:rPr lang="en-US" sz="2400" dirty="0" smtClean="0">
                <a:latin typeface="Calibri" panose="020F0502020204030204" pitchFamily="34" charset="0"/>
              </a:rPr>
              <a:t>studies receive FREE membership </a:t>
            </a:r>
          </a:p>
          <a:p>
            <a:pPr lvl="1">
              <a:spcBef>
                <a:spcPts val="400"/>
              </a:spcBef>
            </a:pPr>
            <a:r>
              <a:rPr lang="en-US" sz="2200" dirty="0" smtClean="0">
                <a:latin typeface="Calibri" panose="020F0502020204030204" pitchFamily="34" charset="0"/>
              </a:rPr>
              <a:t>Graduated </a:t>
            </a:r>
            <a:r>
              <a:rPr lang="en-US" sz="2200" dirty="0" smtClean="0">
                <a:latin typeface="Calibri" panose="020F0502020204030204" pitchFamily="34" charset="0"/>
              </a:rPr>
              <a:t>students: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smtClean="0">
                <a:latin typeface="Calibri" panose="020F0502020204030204" pitchFamily="34" charset="0"/>
              </a:rPr>
              <a:t>1-year</a:t>
            </a:r>
          </a:p>
          <a:p>
            <a:pPr lvl="1">
              <a:spcBef>
                <a:spcPts val="400"/>
              </a:spcBef>
            </a:pPr>
            <a:r>
              <a:rPr lang="en-US" sz="2200" dirty="0" smtClean="0">
                <a:latin typeface="Calibri" panose="020F0502020204030204" pitchFamily="34" charset="0"/>
              </a:rPr>
              <a:t>Chapter </a:t>
            </a:r>
            <a:r>
              <a:rPr lang="en-US" sz="2200" dirty="0" smtClean="0">
                <a:latin typeface="Calibri" panose="020F0502020204030204" pitchFamily="34" charset="0"/>
              </a:rPr>
              <a:t>scholarship recipients: 2-years</a:t>
            </a:r>
          </a:p>
          <a:p>
            <a:pPr lvl="1">
              <a:spcBef>
                <a:spcPts val="400"/>
              </a:spcBef>
            </a:pPr>
            <a:r>
              <a:rPr lang="en-US" sz="2200" dirty="0" smtClean="0">
                <a:latin typeface="Calibri" panose="020F0502020204030204" pitchFamily="34" charset="0"/>
              </a:rPr>
              <a:t>NEWH</a:t>
            </a:r>
            <a:r>
              <a:rPr lang="en-US" sz="2200" dirty="0" smtClean="0">
                <a:latin typeface="Calibri" panose="020F0502020204030204" pitchFamily="34" charset="0"/>
              </a:rPr>
              <a:t>, Inc. scholarship recipients: </a:t>
            </a:r>
            <a:r>
              <a:rPr lang="en-US" sz="2200" dirty="0" smtClean="0">
                <a:latin typeface="Calibri" panose="020F0502020204030204" pitchFamily="34" charset="0"/>
              </a:rPr>
              <a:t>3-years</a:t>
            </a:r>
            <a:endParaRPr lang="en-US" sz="22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Calibri" panose="020F0502020204030204" pitchFamily="34" charset="0"/>
              </a:rPr>
              <a:t>EDUCATION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PROFESSIONAL: </a:t>
            </a:r>
            <a:br>
              <a:rPr lang="en-US" sz="2400" b="1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Full-time </a:t>
            </a:r>
            <a:r>
              <a:rPr lang="en-US" dirty="0">
                <a:latin typeface="Calibri" panose="020F0502020204030204" pitchFamily="34" charset="0"/>
              </a:rPr>
              <a:t>educators for Hospitality Studies</a:t>
            </a:r>
            <a:r>
              <a:rPr lang="en-US" dirty="0" smtClean="0">
                <a:latin typeface="Calibri" panose="020F0502020204030204" pitchFamily="34" charset="0"/>
              </a:rPr>
              <a:t>…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receive </a:t>
            </a:r>
            <a:r>
              <a:rPr lang="en-US" dirty="0">
                <a:latin typeface="Calibri" panose="020F0502020204030204" pitchFamily="34" charset="0"/>
              </a:rPr>
              <a:t>FREE membership</a:t>
            </a:r>
          </a:p>
          <a:p>
            <a:pPr lvl="1"/>
            <a:endParaRPr lang="en-US" sz="2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NEWH Membership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 descr="N:\Nicole C Folder\Images\Student Teach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86200"/>
            <a:ext cx="1850751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25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latin typeface="Calibri" panose="020F0502020204030204" pitchFamily="34" charset="0"/>
              </a:rPr>
              <a:t>NEWH gives you the opportunity to begin cultivating your professional relationships</a:t>
            </a:r>
          </a:p>
          <a:p>
            <a:pPr lvl="0"/>
            <a:r>
              <a:rPr lang="en-US" dirty="0">
                <a:latin typeface="Calibri" panose="020F0502020204030204" pitchFamily="34" charset="0"/>
              </a:rPr>
              <a:t>Help with fundraisers, join a </a:t>
            </a:r>
            <a:r>
              <a:rPr lang="en-US" dirty="0" smtClean="0">
                <a:latin typeface="Calibri" panose="020F0502020204030204" pitchFamily="34" charset="0"/>
              </a:rPr>
              <a:t>committee</a:t>
            </a:r>
          </a:p>
          <a:p>
            <a:pPr lvl="0"/>
            <a:r>
              <a:rPr lang="en-US" dirty="0" smtClean="0">
                <a:latin typeface="Calibri" panose="020F0502020204030204" pitchFamily="34" charset="0"/>
              </a:rPr>
              <a:t>Recruit others</a:t>
            </a:r>
            <a:r>
              <a:rPr lang="en-US" dirty="0" smtClean="0">
                <a:latin typeface="Calibri" panose="020F0502020204030204" pitchFamily="34" charset="0"/>
              </a:rPr>
              <a:t>… mentor </a:t>
            </a:r>
            <a:r>
              <a:rPr lang="en-US" dirty="0" smtClean="0">
                <a:latin typeface="Calibri" panose="020F0502020204030204" pitchFamily="34" charset="0"/>
              </a:rPr>
              <a:t>others on NEWH opportunities </a:t>
            </a:r>
            <a:endParaRPr lang="en-US" dirty="0">
              <a:latin typeface="Calibri" panose="020F0502020204030204" pitchFamily="34" charset="0"/>
            </a:endParaRPr>
          </a:p>
          <a:p>
            <a:pPr lvl="0"/>
            <a:r>
              <a:rPr lang="en-US" dirty="0">
                <a:latin typeface="Calibri" panose="020F0502020204030204" pitchFamily="34" charset="0"/>
              </a:rPr>
              <a:t>Help recruit other students for scholarship, distribute flyers at </a:t>
            </a:r>
            <a:r>
              <a:rPr lang="en-US" dirty="0" smtClean="0">
                <a:latin typeface="Calibri" panose="020F0502020204030204" pitchFamily="34" charset="0"/>
              </a:rPr>
              <a:t>college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>
                <a:latin typeface="Calibri" panose="020F0502020204030204" pitchFamily="34" charset="0"/>
              </a:rPr>
              <a:t>After graduation…</a:t>
            </a:r>
          </a:p>
          <a:p>
            <a:pPr lvl="0"/>
            <a:r>
              <a:rPr lang="en-US" dirty="0">
                <a:latin typeface="Calibri" panose="020F0502020204030204" pitchFamily="34" charset="0"/>
              </a:rPr>
              <a:t>Update your contact information with us once you </a:t>
            </a:r>
            <a:r>
              <a:rPr lang="en-US" dirty="0" smtClean="0">
                <a:latin typeface="Calibri" panose="020F0502020204030204" pitchFamily="34" charset="0"/>
              </a:rPr>
              <a:t>graduate</a:t>
            </a:r>
          </a:p>
          <a:p>
            <a:pPr lvl="0"/>
            <a:r>
              <a:rPr lang="en-US" dirty="0" smtClean="0">
                <a:latin typeface="Calibri" panose="020F0502020204030204" pitchFamily="34" charset="0"/>
              </a:rPr>
              <a:t>Serve </a:t>
            </a:r>
            <a:r>
              <a:rPr lang="en-US" dirty="0">
                <a:latin typeface="Calibri" panose="020F0502020204030204" pitchFamily="34" charset="0"/>
              </a:rPr>
              <a:t>in a leadership position on a chapter board or </a:t>
            </a:r>
            <a:r>
              <a:rPr lang="en-US" dirty="0" smtClean="0">
                <a:latin typeface="Calibri" panose="020F0502020204030204" pitchFamily="34" charset="0"/>
              </a:rPr>
              <a:t>on a </a:t>
            </a:r>
            <a:r>
              <a:rPr lang="en-US" dirty="0">
                <a:latin typeface="Calibri" panose="020F0502020204030204" pitchFamily="34" charset="0"/>
              </a:rPr>
              <a:t>committee</a:t>
            </a:r>
          </a:p>
          <a:p>
            <a:pPr lvl="0"/>
            <a:r>
              <a:rPr lang="en-US" dirty="0">
                <a:latin typeface="Calibri" panose="020F0502020204030204" pitchFamily="34" charset="0"/>
              </a:rPr>
              <a:t>Stay </a:t>
            </a:r>
            <a:r>
              <a:rPr lang="en-US" dirty="0" smtClean="0">
                <a:latin typeface="Calibri" panose="020F0502020204030204" pitchFamily="34" charset="0"/>
              </a:rPr>
              <a:t>connected, attend events - </a:t>
            </a:r>
            <a:r>
              <a:rPr lang="en-US" dirty="0">
                <a:latin typeface="Calibri" panose="020F0502020204030204" pitchFamily="34" charset="0"/>
              </a:rPr>
              <a:t>we want to stay in touch with </a:t>
            </a:r>
            <a:r>
              <a:rPr lang="en-US" dirty="0" smtClean="0">
                <a:latin typeface="Calibri" panose="020F0502020204030204" pitchFamily="34" charset="0"/>
              </a:rPr>
              <a:t>you!</a:t>
            </a:r>
            <a:endParaRPr lang="en-US" dirty="0">
              <a:latin typeface="Calibri" panose="020F0502020204030204" pitchFamily="34" charset="0"/>
            </a:endParaRPr>
          </a:p>
          <a:p>
            <a:pPr lvl="0"/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Get Involved!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160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153400" cy="5105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</a:rPr>
              <a:t>NEWH </a:t>
            </a:r>
            <a:r>
              <a:rPr lang="en-US" sz="2000" b="1" dirty="0" smtClean="0">
                <a:latin typeface="Calibri" panose="020F0502020204030204" pitchFamily="34" charset="0"/>
              </a:rPr>
              <a:t>Website: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r>
              <a:rPr lang="en-US" sz="2000" u="sng" dirty="0" smtClean="0">
                <a:solidFill>
                  <a:srgbClr val="0070C0"/>
                </a:solidFill>
                <a:latin typeface="Calibri" panose="020F0502020204030204" pitchFamily="34" charset="0"/>
                <a:hlinkClick r:id="rId2"/>
              </a:rPr>
              <a:t>www.newh.org</a:t>
            </a:r>
            <a:r>
              <a:rPr lang="en-US" sz="2000" u="sng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alibri" panose="020F0502020204030204" pitchFamily="34" charset="0"/>
              </a:rPr>
              <a:t>     SCHOLARSHIP: </a:t>
            </a:r>
            <a:r>
              <a:rPr lang="en-US" sz="2000" dirty="0" smtClean="0">
                <a:latin typeface="Calibri" panose="020F0502020204030204" pitchFamily="34" charset="0"/>
              </a:rPr>
              <a:t>Chapter/NEWH, Inc. scholarships, scholarship resources</a:t>
            </a:r>
          </a:p>
          <a:p>
            <a:pPr marL="0" indent="0">
              <a:buNone/>
            </a:pPr>
            <a:r>
              <a:rPr lang="en-US" sz="2000" b="1" dirty="0" smtClean="0">
                <a:latin typeface="Calibri" panose="020F0502020204030204" pitchFamily="34" charset="0"/>
              </a:rPr>
              <a:t>     RESOURCES:</a:t>
            </a:r>
            <a:r>
              <a:rPr lang="en-US" sz="2000" dirty="0" smtClean="0">
                <a:latin typeface="Calibri" panose="020F0502020204030204" pitchFamily="34" charset="0"/>
              </a:rPr>
              <a:t> NEWH </a:t>
            </a:r>
            <a:r>
              <a:rPr lang="en-US" sz="2000" dirty="0">
                <a:latin typeface="Calibri" panose="020F0502020204030204" pitchFamily="34" charset="0"/>
              </a:rPr>
              <a:t>Career </a:t>
            </a:r>
            <a:r>
              <a:rPr lang="en-US" sz="2000" dirty="0" smtClean="0">
                <a:latin typeface="Calibri" panose="020F0502020204030204" pitchFamily="34" charset="0"/>
              </a:rPr>
              <a:t>Network is a job </a:t>
            </a:r>
            <a:r>
              <a:rPr lang="en-US" sz="2000" dirty="0">
                <a:latin typeface="Calibri" panose="020F0502020204030204" pitchFamily="34" charset="0"/>
              </a:rPr>
              <a:t>and résumé service for the </a:t>
            </a:r>
            <a:r>
              <a:rPr lang="en-US" sz="2000" dirty="0" smtClean="0">
                <a:latin typeface="Calibri" panose="020F0502020204030204" pitchFamily="34" charset="0"/>
              </a:rPr>
              <a:t>      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     hospitality industry; NEWH Magazine quarterly publication</a:t>
            </a:r>
          </a:p>
          <a:p>
            <a:pPr marL="0" indent="0">
              <a:buNone/>
            </a:pPr>
            <a:r>
              <a:rPr lang="en-US" sz="2000" b="1" dirty="0" smtClean="0">
                <a:latin typeface="Calibri" panose="020F0502020204030204" pitchFamily="34" charset="0"/>
              </a:rPr>
              <a:t>     CHAPTERS:</a:t>
            </a:r>
            <a:r>
              <a:rPr lang="en-US" sz="2000" dirty="0" smtClean="0">
                <a:latin typeface="Calibri" panose="020F0502020204030204" pitchFamily="34" charset="0"/>
              </a:rPr>
              <a:t> Chapter event calendar, scholarship recipients, board member 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     listing</a:t>
            </a:r>
          </a:p>
          <a:p>
            <a:pPr marL="0" indent="0">
              <a:buNone/>
            </a:pPr>
            <a:r>
              <a:rPr lang="en-US" sz="2000" b="1" dirty="0" smtClean="0">
                <a:latin typeface="Calibri" panose="020F0502020204030204" pitchFamily="34" charset="0"/>
              </a:rPr>
              <a:t>     EDUCATION: </a:t>
            </a:r>
            <a:r>
              <a:rPr lang="en-US" sz="2000" dirty="0" smtClean="0">
                <a:latin typeface="Calibri" panose="020F0502020204030204" pitchFamily="34" charset="0"/>
              </a:rPr>
              <a:t>Green Voice educational events, Green Voice Design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     Competition (scholarship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>
                <a:latin typeface="Calibri" panose="020F0502020204030204" pitchFamily="34" charset="0"/>
              </a:rPr>
              <a:t>Stay connected via social media!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r>
              <a:rPr lang="en-US" sz="2000" b="1" dirty="0" smtClean="0">
                <a:latin typeface="Calibri" panose="020F0502020204030204" pitchFamily="34" charset="0"/>
              </a:rPr>
              <a:t>Facebook</a:t>
            </a:r>
            <a:r>
              <a:rPr lang="en-US" sz="2000" b="1" dirty="0">
                <a:latin typeface="Calibri" panose="020F0502020204030204" pitchFamily="34" charset="0"/>
              </a:rPr>
              <a:t>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newhinc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@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NEWHScholarships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 smtClean="0">
                <a:latin typeface="Calibri" panose="020F0502020204030204" pitchFamily="34" charset="0"/>
              </a:rPr>
              <a:t>Twitter</a:t>
            </a:r>
            <a:r>
              <a:rPr lang="en-US" sz="2000" b="1" dirty="0">
                <a:latin typeface="Calibri" panose="020F0502020204030204" pitchFamily="34" charset="0"/>
              </a:rPr>
              <a:t>: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NEWHinc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 err="1" smtClean="0">
                <a:latin typeface="Calibri" panose="020F0502020204030204" pitchFamily="34" charset="0"/>
              </a:rPr>
              <a:t>LinkedIN</a:t>
            </a:r>
            <a:r>
              <a:rPr lang="en-US" sz="2000" dirty="0" smtClean="0">
                <a:latin typeface="Calibri" panose="020F0502020204030204" pitchFamily="34" charset="0"/>
              </a:rPr>
              <a:t>: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newhinc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Where to find us…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 descr="N:\Nicole C Folder\Images\Social Med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756" y="4267200"/>
            <a:ext cx="217714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5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3886200" cy="5105400"/>
          </a:xfrm>
        </p:spPr>
        <p:txBody>
          <a:bodyPr>
            <a:noAutofit/>
          </a:bodyPr>
          <a:lstStyle/>
          <a:p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</a:rPr>
              <a:t>Upcoming Events</a:t>
            </a:r>
            <a:endParaRPr lang="en-US" sz="3400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953000" y="990600"/>
            <a:ext cx="3810000" cy="5181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0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NEWH, Inc. Contacts…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690122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14400" y="990600"/>
            <a:ext cx="7617770" cy="51816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  <a:buFont typeface="Wingdings 3" pitchFamily="18" charset="2"/>
              <a:buNone/>
              <a:defRPr/>
            </a:pPr>
            <a:r>
              <a:rPr lang="en-US" sz="2000" dirty="0" smtClean="0"/>
              <a:t>	</a:t>
            </a:r>
            <a:r>
              <a:rPr lang="en-US" sz="1800" dirty="0" smtClean="0">
                <a:latin typeface="Calibri" panose="020F0502020204030204" pitchFamily="34" charset="0"/>
              </a:rPr>
              <a:t>Feel free to contact the NEWH office if you have </a:t>
            </a:r>
            <a:r>
              <a:rPr lang="en-US" sz="1800" b="1" dirty="0" smtClean="0">
                <a:latin typeface="Calibri" panose="020F0502020204030204" pitchFamily="34" charset="0"/>
              </a:rPr>
              <a:t>any</a:t>
            </a:r>
            <a:r>
              <a:rPr lang="en-US" sz="1800" dirty="0" smtClean="0">
                <a:latin typeface="Calibri" panose="020F0502020204030204" pitchFamily="34" charset="0"/>
              </a:rPr>
              <a:t> questions. </a:t>
            </a:r>
          </a:p>
          <a:p>
            <a:pPr>
              <a:buClr>
                <a:schemeClr val="accent3"/>
              </a:buClr>
              <a:buFont typeface="Wingdings 3" pitchFamily="18" charset="2"/>
              <a:buNone/>
              <a:defRPr/>
            </a:pPr>
            <a:r>
              <a:rPr lang="en-US" sz="1800" dirty="0" smtClean="0">
                <a:latin typeface="Calibri" panose="020F0502020204030204" pitchFamily="34" charset="0"/>
              </a:rPr>
              <a:t>	Questions can be directed to:</a:t>
            </a:r>
          </a:p>
          <a:p>
            <a:pPr marL="560070" lvl="1" indent="-285750">
              <a:buClr>
                <a:schemeClr val="accent1">
                  <a:lumMod val="75000"/>
                </a:schemeClr>
              </a:buClr>
              <a:defRPr/>
            </a:pPr>
            <a:r>
              <a:rPr lang="en-US" sz="1800" dirty="0" smtClean="0">
                <a:latin typeface="Calibri" panose="020F0502020204030204" pitchFamily="34" charset="0"/>
              </a:rPr>
              <a:t>Scholarship/Education/Continuing Education/Sustainable Hospitality –              </a:t>
            </a:r>
            <a:r>
              <a:rPr lang="en-US" sz="1800" dirty="0" smtClean="0">
                <a:latin typeface="Calibri" panose="020F0502020204030204" pitchFamily="34" charset="0"/>
              </a:rPr>
              <a:t>Hillary Eggebrecht </a:t>
            </a:r>
            <a:r>
              <a:rPr lang="en-US" sz="1800" dirty="0" smtClean="0">
                <a:latin typeface="Calibri" panose="020F0502020204030204" pitchFamily="34" charset="0"/>
                <a:hlinkClick r:id="rId3"/>
              </a:rPr>
              <a:t>hillary.eggebrecht@newh.org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marL="560070" lvl="1" indent="-285750">
              <a:buClr>
                <a:schemeClr val="accent1">
                  <a:lumMod val="75000"/>
                </a:schemeClr>
              </a:buClr>
              <a:defRPr/>
            </a:pPr>
            <a:r>
              <a:rPr lang="en-US" sz="1800" dirty="0">
                <a:latin typeface="Calibri" panose="020F0502020204030204" pitchFamily="34" charset="0"/>
              </a:rPr>
              <a:t>Membership </a:t>
            </a:r>
            <a:r>
              <a:rPr lang="en-US" sz="1800" dirty="0" smtClean="0">
                <a:latin typeface="Calibri" panose="020F0502020204030204" pitchFamily="34" charset="0"/>
              </a:rPr>
              <a:t>–</a:t>
            </a:r>
          </a:p>
          <a:p>
            <a:pPr marL="274320" lvl="1" indent="0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1800" dirty="0" smtClean="0">
                <a:latin typeface="Calibri" panose="020F0502020204030204" pitchFamily="34" charset="0"/>
              </a:rPr>
              <a:t>      Kathy </a:t>
            </a:r>
            <a:r>
              <a:rPr lang="en-US" sz="1800" dirty="0">
                <a:latin typeface="Calibri" panose="020F0502020204030204" pitchFamily="34" charset="0"/>
              </a:rPr>
              <a:t>Coughlin </a:t>
            </a:r>
            <a:r>
              <a:rPr lang="en-US" sz="1800" dirty="0" smtClean="0">
                <a:latin typeface="Calibri" panose="020F0502020204030204" pitchFamily="34" charset="0"/>
                <a:hlinkClick r:id="rId4"/>
              </a:rPr>
              <a:t>newh.membership@newh.org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</a:p>
          <a:p>
            <a:pPr marL="560070" lvl="1" indent="-285750">
              <a:buClr>
                <a:schemeClr val="accent1">
                  <a:lumMod val="75000"/>
                </a:schemeClr>
              </a:buClr>
              <a:defRPr/>
            </a:pPr>
            <a:r>
              <a:rPr lang="en-US" sz="1800" dirty="0" smtClean="0">
                <a:latin typeface="Calibri" panose="020F0502020204030204" pitchFamily="34" charset="0"/>
              </a:rPr>
              <a:t>Other questions – just call, we’d be glad to help!</a:t>
            </a:r>
          </a:p>
          <a:p>
            <a:pPr marL="274320" lvl="1" indent="0" algn="ctr"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1800" b="1" i="1" dirty="0" smtClean="0">
              <a:latin typeface="Calibri" panose="020F0502020204030204" pitchFamily="34" charset="0"/>
            </a:endParaRPr>
          </a:p>
          <a:p>
            <a:pPr marL="274320" lvl="1" indent="0" algn="ctr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1800" b="1" i="1" dirty="0" smtClean="0">
                <a:latin typeface="Calibri" panose="020F0502020204030204" pitchFamily="34" charset="0"/>
              </a:rPr>
              <a:t>NEWH </a:t>
            </a:r>
            <a:r>
              <a:rPr lang="en-US" sz="1800" b="1" i="1" dirty="0">
                <a:latin typeface="Calibri" panose="020F0502020204030204" pitchFamily="34" charset="0"/>
              </a:rPr>
              <a:t>is The Hospitality Network and we want YOU to embrace the opportunity to network</a:t>
            </a:r>
            <a:r>
              <a:rPr lang="en-US" sz="1800" b="1" i="1">
                <a:latin typeface="Calibri" panose="020F0502020204030204" pitchFamily="34" charset="0"/>
              </a:rPr>
              <a:t>. </a:t>
            </a:r>
            <a:endParaRPr lang="en-US" sz="1800" b="1" i="1" smtClean="0">
              <a:latin typeface="Calibri" panose="020F0502020204030204" pitchFamily="34" charset="0"/>
            </a:endParaRPr>
          </a:p>
          <a:p>
            <a:pPr marL="274320" lvl="1" indent="0" algn="ctr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1800" b="1" i="1" smtClean="0">
                <a:latin typeface="Calibri" panose="020F0502020204030204" pitchFamily="34" charset="0"/>
              </a:rPr>
              <a:t>As </a:t>
            </a:r>
            <a:r>
              <a:rPr lang="en-US" sz="1800" b="1" i="1" dirty="0">
                <a:latin typeface="Calibri" panose="020F0502020204030204" pitchFamily="34" charset="0"/>
              </a:rPr>
              <a:t>they say, “It’s not what you know, it’s who you know.”</a:t>
            </a:r>
          </a:p>
          <a:p>
            <a:pPr marL="274320" lvl="1" indent="0"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1800" dirty="0" smtClean="0">
              <a:latin typeface="Calibri" panose="020F0502020204030204" pitchFamily="34" charset="0"/>
            </a:endParaRPr>
          </a:p>
          <a:p>
            <a:pPr marL="274320" lvl="1" indent="0" algn="ctr">
              <a:lnSpc>
                <a:spcPct val="90000"/>
              </a:lnSpc>
              <a:buNone/>
              <a:defRPr/>
            </a:pPr>
            <a:r>
              <a:rPr lang="en-US" sz="1800" dirty="0" smtClean="0">
                <a:latin typeface="Calibri" panose="020F0502020204030204" pitchFamily="34" charset="0"/>
              </a:rPr>
              <a:t>NEWH, Inc.</a:t>
            </a:r>
            <a:endParaRPr lang="en-US" sz="1800" dirty="0">
              <a:latin typeface="Calibri" panose="020F0502020204030204" pitchFamily="34" charset="0"/>
            </a:endParaRPr>
          </a:p>
          <a:p>
            <a:pPr marL="274320" lvl="1" indent="0" algn="ctr">
              <a:lnSpc>
                <a:spcPct val="90000"/>
              </a:lnSpc>
              <a:buNone/>
              <a:defRPr/>
            </a:pPr>
            <a:r>
              <a:rPr lang="en-US" sz="1800" dirty="0">
                <a:latin typeface="Calibri" panose="020F0502020204030204" pitchFamily="34" charset="0"/>
              </a:rPr>
              <a:t>P.O. Box 322</a:t>
            </a:r>
          </a:p>
          <a:p>
            <a:pPr marL="274320" lvl="1" indent="0" algn="ctr">
              <a:lnSpc>
                <a:spcPct val="90000"/>
              </a:lnSpc>
              <a:buNone/>
              <a:defRPr/>
            </a:pPr>
            <a:r>
              <a:rPr lang="en-US" sz="1800" dirty="0">
                <a:latin typeface="Calibri" panose="020F0502020204030204" pitchFamily="34" charset="0"/>
              </a:rPr>
              <a:t>Shawano, WI 54166-0322</a:t>
            </a:r>
          </a:p>
          <a:p>
            <a:pPr marL="274320" lvl="1" indent="0" algn="ctr">
              <a:lnSpc>
                <a:spcPct val="90000"/>
              </a:lnSpc>
              <a:buNone/>
              <a:defRPr/>
            </a:pPr>
            <a:r>
              <a:rPr lang="en-US" sz="1800" dirty="0">
                <a:latin typeface="Calibri" panose="020F0502020204030204" pitchFamily="34" charset="0"/>
              </a:rPr>
              <a:t>800.593.NEWH (6394)   </a:t>
            </a:r>
          </a:p>
          <a:p>
            <a:pPr marL="274320" lvl="1" indent="0" algn="ctr">
              <a:lnSpc>
                <a:spcPct val="90000"/>
              </a:lnSpc>
              <a:buNone/>
              <a:defRPr/>
            </a:pPr>
            <a:r>
              <a:rPr lang="en-US" sz="1800" dirty="0" smtClean="0">
                <a:latin typeface="Calibri" panose="020F0502020204030204" pitchFamily="34" charset="0"/>
                <a:hlinkClick r:id="rId5"/>
              </a:rPr>
              <a:t>newh.scholarship@newh.org</a:t>
            </a:r>
            <a:r>
              <a:rPr lang="en-US" sz="1800" dirty="0" smtClean="0">
                <a:latin typeface="Calibri" panose="020F0502020204030204" pitchFamily="34" charset="0"/>
              </a:rPr>
              <a:t>  </a:t>
            </a:r>
            <a:endParaRPr lang="en-US" sz="1800" dirty="0">
              <a:latin typeface="Calibri" panose="020F0502020204030204" pitchFamily="34" charset="0"/>
            </a:endParaRPr>
          </a:p>
          <a:p>
            <a:pPr marL="560070" lvl="1" indent="-285750">
              <a:buClr>
                <a:schemeClr val="accent1">
                  <a:lumMod val="75000"/>
                </a:schemeClr>
              </a:buClr>
              <a:defRPr/>
            </a:pPr>
            <a:endParaRPr lang="en-US" sz="1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91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295400"/>
            <a:ext cx="8077200" cy="4724400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latin typeface="Calibri" panose="020F0502020204030204" pitchFamily="34" charset="0"/>
              </a:rPr>
              <a:t>Sponsor </a:t>
            </a:r>
            <a:r>
              <a:rPr lang="en-US" sz="2400" dirty="0" smtClean="0">
                <a:latin typeface="Calibri" panose="020F0502020204030204" pitchFamily="34" charset="0"/>
              </a:rPr>
              <a:t>scholarships, support </a:t>
            </a:r>
            <a:r>
              <a:rPr lang="en-US" sz="2400" dirty="0">
                <a:latin typeface="Calibri" panose="020F0502020204030204" pitchFamily="34" charset="0"/>
              </a:rPr>
              <a:t>education of </a:t>
            </a:r>
            <a:r>
              <a:rPr lang="en-US" sz="2400" dirty="0" smtClean="0">
                <a:latin typeface="Calibri" panose="020F0502020204030204" pitchFamily="34" charset="0"/>
              </a:rPr>
              <a:t>aspiring students majoring in Hospitality including: Design, Culinary, Hotel Management, </a:t>
            </a:r>
            <a:r>
              <a:rPr lang="en-US" sz="2400" dirty="0">
                <a:latin typeface="Calibri" panose="020F0502020204030204" pitchFamily="34" charset="0"/>
              </a:rPr>
              <a:t>Senior Living and related </a:t>
            </a:r>
            <a:r>
              <a:rPr lang="en-US" sz="2400" dirty="0" smtClean="0">
                <a:latin typeface="Calibri" panose="020F0502020204030204" pitchFamily="34" charset="0"/>
              </a:rPr>
              <a:t>industries</a:t>
            </a:r>
            <a:endParaRPr lang="en-US" sz="2400" dirty="0">
              <a:latin typeface="Calibri" panose="020F0502020204030204" pitchFamily="34" charset="0"/>
            </a:endParaRPr>
          </a:p>
          <a:p>
            <a:pPr lvl="0"/>
            <a:r>
              <a:rPr lang="en-US" sz="2400" dirty="0" smtClean="0">
                <a:latin typeface="Calibri" panose="020F0502020204030204" pitchFamily="34" charset="0"/>
              </a:rPr>
              <a:t>Connect benefits and information </a:t>
            </a:r>
            <a:r>
              <a:rPr lang="en-US" sz="2400" dirty="0">
                <a:latin typeface="Calibri" panose="020F0502020204030204" pitchFamily="34" charset="0"/>
              </a:rPr>
              <a:t>among those engaged in all aspects of the h</a:t>
            </a:r>
            <a:r>
              <a:rPr lang="en-US" sz="2400" dirty="0" smtClean="0">
                <a:latin typeface="Calibri" panose="020F0502020204030204" pitchFamily="34" charset="0"/>
              </a:rPr>
              <a:t>ospitality industry</a:t>
            </a:r>
            <a:endParaRPr lang="en-US" sz="2400" dirty="0">
              <a:latin typeface="Calibri" panose="020F0502020204030204" pitchFamily="34" charset="0"/>
            </a:endParaRPr>
          </a:p>
          <a:p>
            <a:pPr lvl="0"/>
            <a:r>
              <a:rPr lang="en-US" sz="2400" dirty="0" smtClean="0">
                <a:latin typeface="Calibri" panose="020F0502020204030204" pitchFamily="34" charset="0"/>
              </a:rPr>
              <a:t>Create industry access to education, scholarship, seminars</a:t>
            </a:r>
            <a:r>
              <a:rPr lang="en-US" sz="2400" dirty="0">
                <a:latin typeface="Calibri" panose="020F0502020204030204" pitchFamily="34" charset="0"/>
              </a:rPr>
              <a:t>, trade </a:t>
            </a:r>
            <a:r>
              <a:rPr lang="en-US" sz="2400" dirty="0" smtClean="0">
                <a:latin typeface="Calibri" panose="020F0502020204030204" pitchFamily="34" charset="0"/>
              </a:rPr>
              <a:t>shows, career network, leadership and </a:t>
            </a:r>
            <a:r>
              <a:rPr lang="en-US" sz="2400" dirty="0">
                <a:latin typeface="Calibri" panose="020F0502020204030204" pitchFamily="34" charset="0"/>
              </a:rPr>
              <a:t>awards </a:t>
            </a:r>
            <a:r>
              <a:rPr lang="en-US" sz="2400" dirty="0" smtClean="0">
                <a:latin typeface="Calibri" panose="020F0502020204030204" pitchFamily="34" charset="0"/>
              </a:rPr>
              <a:t>of excellence</a:t>
            </a:r>
            <a:endParaRPr lang="en-US" sz="2400" dirty="0">
              <a:latin typeface="Calibri" panose="020F0502020204030204" pitchFamily="34" charset="0"/>
            </a:endParaRPr>
          </a:p>
          <a:p>
            <a:pPr lvl="0"/>
            <a:r>
              <a:rPr lang="en-US" sz="2400" dirty="0" smtClean="0">
                <a:latin typeface="Calibri" panose="020F0502020204030204" pitchFamily="34" charset="0"/>
              </a:rPr>
              <a:t>Serves the hospitality industry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smtClean="0">
                <a:latin typeface="Calibri" panose="020F0502020204030204" pitchFamily="34" charset="0"/>
              </a:rPr>
              <a:t>students, educators </a:t>
            </a:r>
            <a:r>
              <a:rPr lang="en-US" sz="2400" dirty="0">
                <a:latin typeface="Calibri" panose="020F0502020204030204" pitchFamily="34" charset="0"/>
              </a:rPr>
              <a:t>and </a:t>
            </a:r>
            <a:r>
              <a:rPr lang="en-US" sz="2400" dirty="0" smtClean="0">
                <a:latin typeface="Calibri" panose="020F0502020204030204" pitchFamily="34" charset="0"/>
              </a:rPr>
              <a:t>NEWH membership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0772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does NEWH do?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50972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04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5430"/>
            <a:ext cx="80010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School Eligibility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133600"/>
            <a:ext cx="8153400" cy="384974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Calibri" panose="020F0502020204030204" pitchFamily="34" charset="0"/>
              </a:rPr>
              <a:t>An </a:t>
            </a:r>
            <a:r>
              <a:rPr lang="en-US" sz="2200" dirty="0">
                <a:latin typeface="Calibri" panose="020F0502020204030204" pitchFamily="34" charset="0"/>
              </a:rPr>
              <a:t>eligible school is defined as one that is </a:t>
            </a:r>
            <a:r>
              <a:rPr lang="en-US" sz="2200" dirty="0" smtClean="0">
                <a:latin typeface="Calibri" panose="020F0502020204030204" pitchFamily="34" charset="0"/>
              </a:rPr>
              <a:t>accredited; to include: </a:t>
            </a:r>
            <a:endParaRPr lang="en-US" sz="2200" dirty="0">
              <a:latin typeface="Calibri" panose="020F0502020204030204" pitchFamily="34" charset="0"/>
            </a:endParaRPr>
          </a:p>
          <a:p>
            <a:pPr marL="692150" lvl="1" indent="-2349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</a:rPr>
              <a:t>Baccalaureate </a:t>
            </a:r>
            <a:r>
              <a:rPr lang="en-US" sz="2000" dirty="0">
                <a:latin typeface="Calibri" panose="020F0502020204030204" pitchFamily="34" charset="0"/>
              </a:rPr>
              <a:t>Colleges </a:t>
            </a:r>
          </a:p>
          <a:p>
            <a:pPr marL="692150" lvl="1" indent="-2349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</a:rPr>
              <a:t>Community </a:t>
            </a:r>
            <a:r>
              <a:rPr lang="en-US" sz="2000" dirty="0" smtClean="0">
                <a:latin typeface="Calibri" panose="020F0502020204030204" pitchFamily="34" charset="0"/>
              </a:rPr>
              <a:t>College</a:t>
            </a:r>
          </a:p>
          <a:p>
            <a:pPr marL="692150" lvl="1" indent="-2349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</a:rPr>
              <a:t>Two-year </a:t>
            </a:r>
            <a:r>
              <a:rPr lang="en-US" sz="2000" dirty="0">
                <a:latin typeface="Calibri" panose="020F0502020204030204" pitchFamily="34" charset="0"/>
              </a:rPr>
              <a:t>and certificate </a:t>
            </a:r>
            <a:r>
              <a:rPr lang="en-US" sz="2000" dirty="0" smtClean="0">
                <a:latin typeface="Calibri" panose="020F0502020204030204" pitchFamily="34" charset="0"/>
              </a:rPr>
              <a:t>programs </a:t>
            </a:r>
            <a:r>
              <a:rPr lang="en-US" sz="2000" i="1" dirty="0" smtClean="0">
                <a:latin typeface="Calibri" panose="020F0502020204030204" pitchFamily="34" charset="0"/>
              </a:rPr>
              <a:t>(related </a:t>
            </a:r>
            <a:r>
              <a:rPr lang="en-US" sz="2000" i="1" dirty="0">
                <a:latin typeface="Calibri" panose="020F0502020204030204" pitchFamily="34" charset="0"/>
              </a:rPr>
              <a:t>to </a:t>
            </a:r>
            <a:r>
              <a:rPr lang="en-US" sz="2000" i="1" dirty="0" smtClean="0">
                <a:latin typeface="Calibri" panose="020F0502020204030204" pitchFamily="34" charset="0"/>
              </a:rPr>
              <a:t>the hospitality industry</a:t>
            </a:r>
            <a:r>
              <a:rPr lang="en-US" sz="2000" i="1" dirty="0">
                <a:latin typeface="Calibri" panose="020F0502020204030204" pitchFamily="34" charset="0"/>
              </a:rPr>
              <a:t>)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</a:rPr>
              <a:t>or </a:t>
            </a:r>
            <a:r>
              <a:rPr lang="en-US" sz="2000" dirty="0">
                <a:latin typeface="Calibri" panose="020F0502020204030204" pitchFamily="34" charset="0"/>
              </a:rPr>
              <a:t>their </a:t>
            </a:r>
            <a:r>
              <a:rPr lang="en-US" sz="2000" dirty="0" smtClean="0">
                <a:latin typeface="Calibri" panose="020F0502020204030204" pitchFamily="34" charset="0"/>
              </a:rPr>
              <a:t>equivalent</a:t>
            </a:r>
          </a:p>
          <a:p>
            <a:r>
              <a:rPr lang="en-US" sz="2200" dirty="0" smtClean="0">
                <a:latin typeface="Calibri" panose="020F0502020204030204" pitchFamily="34" charset="0"/>
              </a:rPr>
              <a:t>School should hold </a:t>
            </a:r>
            <a:r>
              <a:rPr lang="en-US" sz="2200" dirty="0">
                <a:latin typeface="Calibri" panose="020F0502020204030204" pitchFamily="34" charset="0"/>
              </a:rPr>
              <a:t>scholarship funds in trust for the student to draw down upon on as "an as needed" basis </a:t>
            </a:r>
            <a:r>
              <a:rPr lang="en-US" sz="2200" u="sng" dirty="0">
                <a:latin typeface="Calibri" panose="020F0502020204030204" pitchFamily="34" charset="0"/>
              </a:rPr>
              <a:t>without</a:t>
            </a:r>
            <a:r>
              <a:rPr lang="en-US" sz="2200" dirty="0">
                <a:latin typeface="Calibri" panose="020F0502020204030204" pitchFamily="34" charset="0"/>
              </a:rPr>
              <a:t> any service charges</a:t>
            </a:r>
          </a:p>
          <a:p>
            <a:endParaRPr lang="en-US" i="1" dirty="0">
              <a:latin typeface="Calibri" panose="020F0502020204030204" pitchFamily="34" charset="0"/>
            </a:endParaRP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N:\Nicole C Folder\Images\Colle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2224572" cy="154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123551"/>
            <a:ext cx="5029200" cy="3810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i="1" dirty="0">
                <a:latin typeface="Calibri" panose="020F0502020204030204" pitchFamily="34" charset="0"/>
              </a:rPr>
              <a:t>Students majoring in </a:t>
            </a:r>
            <a:r>
              <a:rPr lang="en-US" sz="2000" i="1" dirty="0" smtClean="0">
                <a:latin typeface="Calibri" panose="020F0502020204030204" pitchFamily="34" charset="0"/>
              </a:rPr>
              <a:t>Hospitality focused areas </a:t>
            </a:r>
            <a:endParaRPr lang="en-US" sz="20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Scholarship Benefits…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0999"/>
            <a:ext cx="25908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381124"/>
            <a:ext cx="8229600" cy="456247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Winners honored at NEWH Chapter 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event </a:t>
            </a:r>
            <a:r>
              <a:rPr lang="en-US" sz="2400" dirty="0">
                <a:latin typeface="Calibri" panose="020F0502020204030204" pitchFamily="34" charset="0"/>
              </a:rPr>
              <a:t>amongst industry </a:t>
            </a:r>
            <a:r>
              <a:rPr lang="en-US" sz="2400" dirty="0" smtClean="0">
                <a:latin typeface="Calibri" panose="020F0502020204030204" pitchFamily="34" charset="0"/>
              </a:rPr>
              <a:t>professionals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0"/>
            <a:r>
              <a:rPr lang="en-US" sz="2400" dirty="0" smtClean="0">
                <a:latin typeface="Calibri" panose="020F0502020204030204" pitchFamily="34" charset="0"/>
              </a:rPr>
              <a:t>Student </a:t>
            </a:r>
            <a:r>
              <a:rPr lang="en-US" sz="2400" dirty="0">
                <a:latin typeface="Calibri" panose="020F0502020204030204" pitchFamily="34" charset="0"/>
              </a:rPr>
              <a:t>winners highlighted in NEWH magazine, </a:t>
            </a:r>
            <a:r>
              <a:rPr lang="en-US" sz="2400" dirty="0" smtClean="0">
                <a:latin typeface="Calibri" panose="020F0502020204030204" pitchFamily="34" charset="0"/>
              </a:rPr>
              <a:t>social </a:t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media </a:t>
            </a:r>
            <a:r>
              <a:rPr lang="en-US" sz="2400" dirty="0" smtClean="0">
                <a:latin typeface="Calibri" panose="020F0502020204030204" pitchFamily="34" charset="0"/>
              </a:rPr>
              <a:t>sites and NEWH website</a:t>
            </a:r>
          </a:p>
          <a:p>
            <a:pPr lvl="0"/>
            <a:r>
              <a:rPr lang="en-US" sz="2400" b="1" u="sng" dirty="0" smtClean="0">
                <a:latin typeface="Calibri" panose="020F0502020204030204" pitchFamily="34" charset="0"/>
              </a:rPr>
              <a:t>FREE</a:t>
            </a:r>
            <a:r>
              <a:rPr lang="en-US" sz="2400" dirty="0" smtClean="0">
                <a:latin typeface="Calibri" panose="020F0502020204030204" pitchFamily="34" charset="0"/>
              </a:rPr>
              <a:t> NEWH Membership: one year to students upon graduation, two </a:t>
            </a:r>
            <a:r>
              <a:rPr lang="en-US" sz="2400" dirty="0">
                <a:latin typeface="Calibri" panose="020F0502020204030204" pitchFamily="34" charset="0"/>
              </a:rPr>
              <a:t>years </a:t>
            </a:r>
            <a:r>
              <a:rPr lang="en-US" sz="2400" dirty="0" smtClean="0">
                <a:latin typeface="Calibri" panose="020F0502020204030204" pitchFamily="34" charset="0"/>
              </a:rPr>
              <a:t>for chapter scholarship recipients, 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three </a:t>
            </a:r>
            <a:r>
              <a:rPr lang="en-US" sz="2400" dirty="0" smtClean="0">
                <a:latin typeface="Calibri" panose="020F0502020204030204" pitchFamily="34" charset="0"/>
              </a:rPr>
              <a:t>years for NEWH, Inc. scholarship recipients</a:t>
            </a:r>
            <a:endParaRPr lang="en-US" sz="2400" dirty="0">
              <a:latin typeface="Calibri" panose="020F0502020204030204" pitchFamily="34" charset="0"/>
            </a:endParaRPr>
          </a:p>
          <a:p>
            <a:pPr lvl="0"/>
            <a:r>
              <a:rPr lang="en-US" sz="2400" dirty="0" smtClean="0">
                <a:latin typeface="Calibri" panose="020F0502020204030204" pitchFamily="34" charset="0"/>
              </a:rPr>
              <a:t>Help build your profile and </a:t>
            </a:r>
            <a:r>
              <a:rPr lang="en-US" sz="2400" dirty="0">
                <a:latin typeface="Calibri" panose="020F0502020204030204" pitchFamily="34" charset="0"/>
              </a:rPr>
              <a:t>future career</a:t>
            </a:r>
          </a:p>
          <a:p>
            <a:pPr lvl="0"/>
            <a:r>
              <a:rPr lang="en-US" sz="2400" dirty="0" smtClean="0">
                <a:latin typeface="Calibri" panose="020F0502020204030204" pitchFamily="34" charset="0"/>
              </a:rPr>
              <a:t>Access professionals </a:t>
            </a:r>
            <a:r>
              <a:rPr lang="en-US" sz="2400" dirty="0">
                <a:latin typeface="Calibri" panose="020F0502020204030204" pitchFamily="34" charset="0"/>
              </a:rPr>
              <a:t>in the </a:t>
            </a:r>
            <a:r>
              <a:rPr lang="en-US" sz="2400" dirty="0" smtClean="0">
                <a:latin typeface="Calibri" panose="020F0502020204030204" pitchFamily="34" charset="0"/>
              </a:rPr>
              <a:t>hospitality </a:t>
            </a:r>
            <a:r>
              <a:rPr lang="en-US" sz="2400" dirty="0">
                <a:latin typeface="Calibri" panose="020F0502020204030204" pitchFamily="34" charset="0"/>
              </a:rPr>
              <a:t>i</a:t>
            </a:r>
            <a:r>
              <a:rPr lang="en-US" sz="2400" dirty="0" smtClean="0">
                <a:latin typeface="Calibri" panose="020F0502020204030204" pitchFamily="34" charset="0"/>
              </a:rPr>
              <a:t>ndustry through social opportunities, educational and industry events</a:t>
            </a:r>
            <a:endParaRPr lang="en-US" sz="2400" dirty="0">
              <a:latin typeface="Calibri" panose="020F0502020204030204" pitchFamily="34" charset="0"/>
            </a:endParaRPr>
          </a:p>
          <a:p>
            <a:pPr lvl="0"/>
            <a:r>
              <a:rPr lang="en-US" sz="2400" dirty="0" smtClean="0">
                <a:latin typeface="Calibri" panose="020F0502020204030204" pitchFamily="34" charset="0"/>
              </a:rPr>
              <a:t>Set yourself </a:t>
            </a:r>
            <a:r>
              <a:rPr lang="en-US" sz="2400" dirty="0">
                <a:latin typeface="Calibri" panose="020F0502020204030204" pitchFamily="34" charset="0"/>
              </a:rPr>
              <a:t>up for internships, mentoring </a:t>
            </a:r>
            <a:r>
              <a:rPr lang="en-US" sz="2400" dirty="0" smtClean="0">
                <a:latin typeface="Calibri" panose="020F0502020204030204" pitchFamily="34" charset="0"/>
              </a:rPr>
              <a:t>opportunities, </a:t>
            </a:r>
            <a:r>
              <a:rPr lang="en-US" sz="2400" dirty="0">
                <a:latin typeface="Calibri" panose="020F0502020204030204" pitchFamily="34" charset="0"/>
              </a:rPr>
              <a:t>career offers</a:t>
            </a:r>
            <a:r>
              <a:rPr lang="en-US" sz="2400" dirty="0" smtClean="0">
                <a:latin typeface="Calibri" panose="020F0502020204030204" pitchFamily="34" charset="0"/>
              </a:rPr>
              <a:t>… the </a:t>
            </a:r>
            <a:r>
              <a:rPr lang="en-US" sz="2400" dirty="0">
                <a:latin typeface="Calibri" panose="020F0502020204030204" pitchFamily="34" charset="0"/>
              </a:rPr>
              <a:t>options are </a:t>
            </a:r>
            <a:r>
              <a:rPr lang="en-US" sz="2400" dirty="0" smtClean="0">
                <a:latin typeface="Calibri" panose="020F0502020204030204" pitchFamily="34" charset="0"/>
              </a:rPr>
              <a:t>endless!</a:t>
            </a:r>
            <a:endParaRPr lang="en-US" sz="2400" dirty="0">
              <a:latin typeface="Calibri" panose="020F0502020204030204" pitchFamily="34" charset="0"/>
            </a:endParaRPr>
          </a:p>
          <a:p>
            <a:pPr lvl="0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6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153400" cy="487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Scholarships are open </a:t>
            </a:r>
            <a:r>
              <a:rPr lang="en-US" sz="2400" dirty="0">
                <a:latin typeface="Calibri" panose="020F0502020204030204" pitchFamily="34" charset="0"/>
              </a:rPr>
              <a:t>to International students; 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US </a:t>
            </a:r>
            <a:r>
              <a:rPr lang="en-US" sz="2400" dirty="0">
                <a:latin typeface="Calibri" panose="020F0502020204030204" pitchFamily="34" charset="0"/>
              </a:rPr>
              <a:t>citizenship is not a </a:t>
            </a:r>
            <a:r>
              <a:rPr lang="en-US" sz="2400" dirty="0" smtClean="0">
                <a:latin typeface="Calibri" panose="020F0502020204030204" pitchFamily="34" charset="0"/>
              </a:rPr>
              <a:t>requirement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NEWH chapter scholarships are open only to colleges within the territory of the specific chapter 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NEWH membership is </a:t>
            </a:r>
            <a:r>
              <a:rPr lang="en-US" sz="2400" u="sng" dirty="0" smtClean="0">
                <a:latin typeface="Calibri" panose="020F0502020204030204" pitchFamily="34" charset="0"/>
              </a:rPr>
              <a:t>not</a:t>
            </a:r>
            <a:r>
              <a:rPr lang="en-US" sz="2400" dirty="0" smtClean="0">
                <a:latin typeface="Calibri" panose="020F0502020204030204" pitchFamily="34" charset="0"/>
              </a:rPr>
              <a:t> required </a:t>
            </a:r>
            <a:r>
              <a:rPr lang="en-US" sz="2400" dirty="0">
                <a:latin typeface="Calibri" panose="020F0502020204030204" pitchFamily="34" charset="0"/>
              </a:rPr>
              <a:t>to apply for </a:t>
            </a:r>
            <a:r>
              <a:rPr lang="en-US" sz="2400" dirty="0" smtClean="0">
                <a:latin typeface="Calibri" panose="020F0502020204030204" pitchFamily="34" charset="0"/>
              </a:rPr>
              <a:t>scholarship; membership is FREE </a:t>
            </a:r>
            <a:r>
              <a:rPr lang="en-US" sz="2400" dirty="0">
                <a:latin typeface="Calibri" panose="020F0502020204030204" pitchFamily="34" charset="0"/>
              </a:rPr>
              <a:t>for students and full-time educators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Awarded </a:t>
            </a:r>
            <a:r>
              <a:rPr lang="en-US" sz="2400" dirty="0">
                <a:latin typeface="Calibri" panose="020F0502020204030204" pitchFamily="34" charset="0"/>
              </a:rPr>
              <a:t>scholarship funds are made payable to </a:t>
            </a:r>
            <a:r>
              <a:rPr lang="en-US" sz="2400" dirty="0" smtClean="0">
                <a:latin typeface="Calibri" panose="020F0502020204030204" pitchFamily="34" charset="0"/>
              </a:rPr>
              <a:t>students’ </a:t>
            </a:r>
            <a:r>
              <a:rPr lang="en-US" sz="2400" dirty="0">
                <a:latin typeface="Calibri" panose="020F0502020204030204" pitchFamily="34" charset="0"/>
              </a:rPr>
              <a:t>college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Scholarship </a:t>
            </a:r>
            <a:r>
              <a:rPr lang="en-US" sz="2400" dirty="0">
                <a:latin typeface="Calibri" panose="020F0502020204030204" pitchFamily="34" charset="0"/>
              </a:rPr>
              <a:t>funds can be used for </a:t>
            </a:r>
            <a:r>
              <a:rPr lang="en-US" sz="2400" dirty="0" smtClean="0">
                <a:latin typeface="Calibri" panose="020F0502020204030204" pitchFamily="34" charset="0"/>
              </a:rPr>
              <a:t>past/current or upcoming tuition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or program approved </a:t>
            </a:r>
            <a:r>
              <a:rPr lang="en-US" sz="2400" dirty="0">
                <a:latin typeface="Calibri" panose="020F0502020204030204" pitchFamily="34" charset="0"/>
              </a:rPr>
              <a:t>books or supplies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Students </a:t>
            </a:r>
            <a:r>
              <a:rPr lang="en-US" sz="2400" dirty="0">
                <a:latin typeface="Calibri" panose="020F0502020204030204" pitchFamily="34" charset="0"/>
              </a:rPr>
              <a:t>can apply and </a:t>
            </a:r>
            <a:r>
              <a:rPr lang="en-US" sz="2400" dirty="0" smtClean="0">
                <a:latin typeface="Calibri" panose="020F0502020204030204" pitchFamily="34" charset="0"/>
              </a:rPr>
              <a:t>receive Chapter </a:t>
            </a:r>
            <a:r>
              <a:rPr lang="en-US" sz="2400" dirty="0">
                <a:latin typeface="Calibri" panose="020F0502020204030204" pitchFamily="34" charset="0"/>
              </a:rPr>
              <a:t>scholarships and NEWH, Inc. scholarships (ICON, </a:t>
            </a:r>
            <a:r>
              <a:rPr lang="en-US" sz="2400" dirty="0" smtClean="0">
                <a:latin typeface="Calibri" panose="020F0502020204030204" pitchFamily="34" charset="0"/>
              </a:rPr>
              <a:t>Harvey </a:t>
            </a:r>
            <a:r>
              <a:rPr lang="en-US" sz="2400" dirty="0" err="1" smtClean="0">
                <a:latin typeface="Calibri" panose="020F0502020204030204" pitchFamily="34" charset="0"/>
              </a:rPr>
              <a:t>Nudelman</a:t>
            </a:r>
            <a:r>
              <a:rPr lang="en-US" sz="2400" dirty="0" smtClean="0">
                <a:latin typeface="Calibri" panose="020F0502020204030204" pitchFamily="34" charset="0"/>
              </a:rPr>
              <a:t>, </a:t>
            </a:r>
            <a:r>
              <a:rPr lang="en-US" sz="2400" dirty="0">
                <a:latin typeface="Calibri" panose="020F0502020204030204" pitchFamily="34" charset="0"/>
              </a:rPr>
              <a:t>etc.)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Scholarship FAQ’s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1534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Qualifying Criteria: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Actively enrolled student: 2-year program freshman and above, 4-year sophomore/second year and above, or graduate level</a:t>
            </a:r>
          </a:p>
          <a:p>
            <a:pPr lvl="0" fontAlgn="base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3.0 GPA (cumulative) overall “B” average or grade percentage of 83% – 86% equivalent  </a:t>
            </a:r>
          </a:p>
          <a:p>
            <a:pPr lvl="0" fontAlgn="base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Financial need through college for past/current/upcoming tuition or program approved books/supplies</a:t>
            </a:r>
          </a:p>
          <a:p>
            <a:pPr lvl="0" fontAlgn="base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Major and career objective within a hospitality related field (interior design, hospitality management, culinary, etc.)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Include with your application: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Official Transcript</a:t>
            </a:r>
          </a:p>
          <a:p>
            <a:pPr lvl="0" fontAlgn="base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Up to 3 letters of recommendation: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(example from professor, advisor, employer, etc.)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Student essay 500-word maximum to include:</a:t>
            </a:r>
          </a:p>
          <a:p>
            <a:pPr lvl="1">
              <a:spcBef>
                <a:spcPts val="600"/>
              </a:spcBef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of yourself and your experience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goals and objectives after graduation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prompted you to choose this career?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Contributions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you have made to your school program or to fellow students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	  through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leadership/participation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Why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is obtaining this scholarship important to you?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application is not accepted, what plans do you have for financing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NEWH Chapter Scholarship Criteria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11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3900" y="274638"/>
            <a:ext cx="7962900" cy="56356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NEWH, Inc. Scholarship Criteria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6172200"/>
            <a:ext cx="8610600" cy="563562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STUDENT &amp; EDUCATOR BENEFITS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3900" y="914400"/>
            <a:ext cx="8153400" cy="5257800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300" b="1" dirty="0">
                <a:latin typeface="Calibri" panose="020F0502020204030204" pitchFamily="34" charset="0"/>
                <a:cs typeface="Calibri" panose="020F0502020204030204" pitchFamily="34" charset="0"/>
              </a:rPr>
              <a:t>Qualifying Criteria:</a:t>
            </a:r>
            <a:endParaRPr lang="en-US" sz="4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Actively enrolled student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: 4-year freshman and above, or graduate level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3.0 GPA (cumulative) overall “B” average or grade percentage of 83% – 86% equivalent  </a:t>
            </a:r>
          </a:p>
          <a:p>
            <a:pPr lvl="0" fontAlgn="base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Financial need through college for past/current/upcoming tuition or program approved books/supplies</a:t>
            </a:r>
          </a:p>
          <a:p>
            <a:pPr lvl="0" fontAlgn="base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Major and career objective within a hospitality related field (interior design, hospitality management, culinary, etc.)</a:t>
            </a:r>
          </a:p>
          <a:p>
            <a:pPr marL="0" indent="0">
              <a:buNone/>
            </a:pPr>
            <a:r>
              <a:rPr lang="en-US" sz="4300" b="1" dirty="0">
                <a:latin typeface="Calibri" panose="020F0502020204030204" pitchFamily="34" charset="0"/>
                <a:cs typeface="Calibri" panose="020F0502020204030204" pitchFamily="34" charset="0"/>
              </a:rPr>
              <a:t>Include with your application:</a:t>
            </a:r>
            <a:endParaRPr lang="en-US" sz="4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Official Transcript</a:t>
            </a:r>
          </a:p>
          <a:p>
            <a:pPr lvl="0" fontAlgn="base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Up to 3 letters of recommendation: </a:t>
            </a:r>
            <a:r>
              <a:rPr lang="en-US" sz="4000" i="1" dirty="0">
                <a:latin typeface="Calibri" panose="020F0502020204030204" pitchFamily="34" charset="0"/>
                <a:cs typeface="Calibri" panose="020F0502020204030204" pitchFamily="34" charset="0"/>
              </a:rPr>
              <a:t>(example from professor, advisor, employer, etc.)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Student essay 500-word maximum to include:</a:t>
            </a:r>
          </a:p>
          <a:p>
            <a:pPr lvl="1"/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yourself and your experience</a:t>
            </a:r>
          </a:p>
          <a:p>
            <a:pPr lvl="1"/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goals and objectives after graduation</a:t>
            </a:r>
          </a:p>
          <a:p>
            <a:pPr lvl="1"/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prompted you to choose this career?</a:t>
            </a:r>
          </a:p>
          <a:p>
            <a:pPr lvl="1"/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Contributions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you have made to your school program or to fellow students </a:t>
            </a:r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through leadership/ participation</a:t>
            </a:r>
            <a:endParaRPr lang="en-US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Why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is obtaining this scholarship important to you?</a:t>
            </a:r>
          </a:p>
          <a:p>
            <a:pPr lvl="1"/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application is not accepted, what plans do you have for financing</a:t>
            </a:r>
            <a:r>
              <a:rPr lang="en-US" sz="38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spcBef>
                <a:spcPts val="600"/>
              </a:spcBef>
              <a:buNone/>
            </a:pPr>
            <a:r>
              <a:rPr lang="en-US" sz="3800" b="1" i="1" dirty="0" smtClean="0">
                <a:latin typeface="Calibri" panose="020F0502020204030204" pitchFamily="34" charset="0"/>
              </a:rPr>
              <a:t>Winners honored </a:t>
            </a:r>
            <a:r>
              <a:rPr lang="en-US" sz="3800" b="1" i="1" dirty="0">
                <a:latin typeface="Calibri" panose="020F0502020204030204" pitchFamily="34" charset="0"/>
              </a:rPr>
              <a:t>at </a:t>
            </a:r>
            <a:r>
              <a:rPr lang="en-US" sz="3800" b="1" i="1" dirty="0" smtClean="0">
                <a:latin typeface="Calibri" panose="020F0502020204030204" pitchFamily="34" charset="0"/>
              </a:rPr>
              <a:t>major industry </a:t>
            </a:r>
            <a:r>
              <a:rPr lang="en-US" sz="3800" b="1" i="1" dirty="0">
                <a:latin typeface="Calibri" panose="020F0502020204030204" pitchFamily="34" charset="0"/>
              </a:rPr>
              <a:t>event with </a:t>
            </a:r>
            <a:r>
              <a:rPr lang="en-US" sz="3800" b="1" i="1" dirty="0" smtClean="0">
                <a:latin typeface="Calibri" panose="020F0502020204030204" pitchFamily="34" charset="0"/>
              </a:rPr>
              <a:t>paid lodging </a:t>
            </a:r>
            <a:r>
              <a:rPr lang="en-US" sz="3800" b="1" i="1" dirty="0">
                <a:latin typeface="Calibri" panose="020F0502020204030204" pitchFamily="34" charset="0"/>
              </a:rPr>
              <a:t>&amp; </a:t>
            </a:r>
            <a:r>
              <a:rPr lang="en-US" sz="3800" b="1" i="1" dirty="0" smtClean="0">
                <a:latin typeface="Calibri" panose="020F0502020204030204" pitchFamily="34" charset="0"/>
              </a:rPr>
              <a:t>airfare.  Winners highlighted in industry </a:t>
            </a:r>
            <a:r>
              <a:rPr lang="en-US" sz="3800" b="1" i="1" dirty="0">
                <a:latin typeface="Calibri" panose="020F0502020204030204" pitchFamily="34" charset="0"/>
              </a:rPr>
              <a:t>publications, NEWH Magazine, </a:t>
            </a:r>
            <a:r>
              <a:rPr lang="en-US" sz="3800" b="1" i="1" dirty="0" smtClean="0">
                <a:latin typeface="Calibri" panose="020F0502020204030204" pitchFamily="34" charset="0"/>
              </a:rPr>
              <a:t>and social </a:t>
            </a:r>
            <a:r>
              <a:rPr lang="en-US" sz="3800" b="1" i="1" dirty="0">
                <a:latin typeface="Calibri" panose="020F0502020204030204" pitchFamily="34" charset="0"/>
              </a:rPr>
              <a:t>media </a:t>
            </a:r>
            <a:r>
              <a:rPr lang="en-US" sz="3800" b="1" i="1" dirty="0" smtClean="0">
                <a:latin typeface="Calibri" panose="020F0502020204030204" pitchFamily="34" charset="0"/>
              </a:rPr>
              <a:t>sites</a:t>
            </a:r>
            <a:r>
              <a:rPr lang="en-US" sz="3800" b="1" i="1" dirty="0" smtClean="0">
                <a:latin typeface="Calibri" panose="020F0502020204030204" pitchFamily="34" charset="0"/>
              </a:rPr>
              <a:t>.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9278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NEWH, Inc. Design Competition Scholarships 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1373506" cy="17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356754" y="2688417"/>
            <a:ext cx="6265259" cy="84255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2100" b="1" dirty="0" smtClean="0">
                <a:latin typeface="Calibri" panose="020F0502020204030204" pitchFamily="34" charset="0"/>
              </a:rPr>
              <a:t>NEWH Green Voice Design Competition </a:t>
            </a:r>
            <a:endParaRPr lang="en-US" sz="2100" b="1" dirty="0">
              <a:latin typeface="Calibri" panose="020F0502020204030204" pitchFamily="34" charset="0"/>
            </a:endParaRPr>
          </a:p>
          <a:p>
            <a:pPr marL="0" indent="0">
              <a:buFont typeface="Wingdings 2"/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$7,500 Undergrad &amp; $7,500 Grad Scholarship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56754" y="3586773"/>
            <a:ext cx="8634846" cy="1671027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sz="500" dirty="0" smtClean="0">
              <a:latin typeface="Calibri" panose="020F0502020204030204" pitchFamily="34" charset="0"/>
            </a:endParaRPr>
          </a:p>
          <a:p>
            <a:r>
              <a:rPr lang="en-US" sz="6400" dirty="0" smtClean="0">
                <a:latin typeface="Calibri" panose="020F0502020204030204" pitchFamily="34" charset="0"/>
              </a:rPr>
              <a:t>Sustainable design competition; project criteria changes annually </a:t>
            </a:r>
            <a:endParaRPr lang="en-US" sz="6400" dirty="0">
              <a:latin typeface="Calibri" panose="020F0502020204030204" pitchFamily="34" charset="0"/>
            </a:endParaRPr>
          </a:p>
          <a:p>
            <a:r>
              <a:rPr lang="en-US" sz="6400" dirty="0" smtClean="0">
                <a:latin typeface="Calibri" panose="020F0502020204030204" pitchFamily="34" charset="0"/>
              </a:rPr>
              <a:t>Junior </a:t>
            </a:r>
            <a:r>
              <a:rPr lang="en-US" sz="6400" dirty="0">
                <a:latin typeface="Calibri" panose="020F0502020204030204" pitchFamily="34" charset="0"/>
              </a:rPr>
              <a:t>level and above </a:t>
            </a:r>
            <a:endParaRPr lang="en-US" sz="6400" dirty="0" smtClean="0">
              <a:latin typeface="Calibri" panose="020F0502020204030204" pitchFamily="34" charset="0"/>
            </a:endParaRPr>
          </a:p>
          <a:p>
            <a:r>
              <a:rPr lang="en-US" sz="6400" dirty="0" smtClean="0">
                <a:latin typeface="Calibri" panose="020F0502020204030204" pitchFamily="34" charset="0"/>
              </a:rPr>
              <a:t>Instructors </a:t>
            </a:r>
            <a:r>
              <a:rPr lang="en-US" sz="6400" dirty="0">
                <a:latin typeface="Calibri" panose="020F0502020204030204" pitchFamily="34" charset="0"/>
              </a:rPr>
              <a:t>can use competition as a class project; submitting top 5 projects</a:t>
            </a:r>
          </a:p>
          <a:p>
            <a:r>
              <a:rPr lang="en-US" sz="6400" dirty="0" smtClean="0">
                <a:latin typeface="Calibri" panose="020F0502020204030204" pitchFamily="34" charset="0"/>
              </a:rPr>
              <a:t>Projects </a:t>
            </a:r>
            <a:r>
              <a:rPr lang="en-US" sz="6400" dirty="0">
                <a:latin typeface="Calibri" panose="020F0502020204030204" pitchFamily="34" charset="0"/>
              </a:rPr>
              <a:t>judged by </a:t>
            </a:r>
            <a:r>
              <a:rPr lang="en-US" sz="6400" dirty="0" smtClean="0">
                <a:latin typeface="Calibri" panose="020F0502020204030204" pitchFamily="34" charset="0"/>
              </a:rPr>
              <a:t>panel of industry professionals and NEWH scholarship committee</a:t>
            </a:r>
          </a:p>
          <a:p>
            <a:r>
              <a:rPr lang="en-US" sz="6400" dirty="0">
                <a:latin typeface="Calibri" panose="020F0502020204030204" pitchFamily="34" charset="0"/>
              </a:rPr>
              <a:t>Winners </a:t>
            </a:r>
            <a:r>
              <a:rPr lang="en-US" sz="6400" dirty="0" smtClean="0">
                <a:latin typeface="Calibri" panose="020F0502020204030204" pitchFamily="34" charset="0"/>
              </a:rPr>
              <a:t>honored </a:t>
            </a:r>
            <a:r>
              <a:rPr lang="en-US" sz="6400" dirty="0">
                <a:latin typeface="Calibri" panose="020F0502020204030204" pitchFamily="34" charset="0"/>
              </a:rPr>
              <a:t>at </a:t>
            </a:r>
            <a:r>
              <a:rPr lang="en-US" sz="6400" dirty="0" smtClean="0">
                <a:latin typeface="Calibri" panose="020F0502020204030204" pitchFamily="34" charset="0"/>
              </a:rPr>
              <a:t>BDNY</a:t>
            </a:r>
            <a:endParaRPr lang="en-US" sz="6400" dirty="0" smtClean="0">
              <a:latin typeface="Calibri" panose="020F0502020204030204" pitchFamily="34" charset="0"/>
            </a:endParaRPr>
          </a:p>
          <a:p>
            <a:r>
              <a:rPr lang="en-US" sz="6400" dirty="0" smtClean="0">
                <a:latin typeface="Calibri" panose="020F0502020204030204" pitchFamily="34" charset="0"/>
              </a:rPr>
              <a:t>Sponsored by</a:t>
            </a:r>
            <a:endParaRPr lang="en-US" sz="64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307" y="5551519"/>
            <a:ext cx="1370234" cy="5325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91" y="5501941"/>
            <a:ext cx="594709" cy="5947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448" y="5692942"/>
            <a:ext cx="1685690" cy="3371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045" y="5501941"/>
            <a:ext cx="1219200" cy="4797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46" y="1289151"/>
            <a:ext cx="3056046" cy="99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0" y="3429000"/>
            <a:ext cx="6506562" cy="380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$5,000 NEWH Harvey </a:t>
            </a:r>
            <a:r>
              <a:rPr lang="en-US" sz="1800" b="1" dirty="0" err="1" smtClean="0">
                <a:latin typeface="Calibri" panose="020F0502020204030204" pitchFamily="34" charset="0"/>
              </a:rPr>
              <a:t>Nudelman</a:t>
            </a:r>
            <a:r>
              <a:rPr lang="en-US" sz="1800" b="1" dirty="0" smtClean="0">
                <a:latin typeface="Calibri" panose="020F0502020204030204" pitchFamily="34" charset="0"/>
              </a:rPr>
              <a:t> </a:t>
            </a:r>
            <a:r>
              <a:rPr lang="en-US" sz="1800" b="1" dirty="0" smtClean="0">
                <a:latin typeface="Calibri" panose="020F0502020204030204" pitchFamily="34" charset="0"/>
              </a:rPr>
              <a:t>Scholarship</a:t>
            </a:r>
            <a:endParaRPr lang="en-US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776490" y="3075453"/>
            <a:ext cx="6477000" cy="7578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37" y="2058921"/>
            <a:ext cx="1130834" cy="1065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1905000" y="2057400"/>
            <a:ext cx="6400800" cy="38099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$7,500 NEWH ICON of Industry Scholarship 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943587" y="2366492"/>
            <a:ext cx="6631511" cy="87070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Additional requirement: Must </a:t>
            </a:r>
            <a:r>
              <a:rPr lang="en-US" sz="1300" dirty="0">
                <a:latin typeface="Calibri" panose="020F0502020204030204" pitchFamily="34" charset="0"/>
              </a:rPr>
              <a:t>have participated in an industry internship program or similar </a:t>
            </a:r>
            <a:r>
              <a:rPr lang="en-US" sz="1300" dirty="0" smtClean="0">
                <a:latin typeface="Calibri" panose="020F0502020204030204" pitchFamily="34" charset="0"/>
              </a:rPr>
              <a:t>position as select NEWH ICON</a:t>
            </a:r>
          </a:p>
          <a:p>
            <a:pPr lvl="0"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Winner honored in November at Boutique Design’s Gold Key Gala in New York City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953612" y="3690165"/>
            <a:ext cx="6438900" cy="371169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sz="500" dirty="0" smtClean="0">
              <a:latin typeface="Calibri" panose="020F0502020204030204" pitchFamily="34" charset="0"/>
            </a:endParaRPr>
          </a:p>
          <a:p>
            <a:pPr lvl="0"/>
            <a:r>
              <a:rPr lang="en-US" sz="2300" dirty="0" smtClean="0">
                <a:latin typeface="Calibri" panose="020F0502020204030204" pitchFamily="34" charset="0"/>
              </a:rPr>
              <a:t>Winner honored in May at HD Expo in Las Vegas</a:t>
            </a:r>
            <a:endParaRPr lang="en-US" sz="2300" dirty="0">
              <a:latin typeface="Calibri" panose="020F0502020204030204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  <a:solidFill>
            <a:schemeClr val="accent3"/>
          </a:solidFill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NEWH, Inc. Interior Design Scholarships 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3429000"/>
            <a:ext cx="1198009" cy="3583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3794191"/>
            <a:ext cx="1227600" cy="3403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74051"/>
            <a:ext cx="1166338" cy="282328"/>
          </a:xfrm>
          <a:prstGeom prst="rect">
            <a:avLst/>
          </a:prstGeom>
        </p:spPr>
      </p:pic>
      <p:sp>
        <p:nvSpPr>
          <p:cNvPr id="27" name="Content Placeholder 2"/>
          <p:cNvSpPr txBox="1">
            <a:spLocks/>
          </p:cNvSpPr>
          <p:nvPr/>
        </p:nvSpPr>
        <p:spPr>
          <a:xfrm>
            <a:off x="1905000" y="1066800"/>
            <a:ext cx="6477000" cy="3942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$10,000 NEWH Design Scholarship Sponsored by P/Kaufmann  </a:t>
            </a:r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943588" y="1427910"/>
            <a:ext cx="6631511" cy="31874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300" dirty="0">
                <a:latin typeface="Calibri" panose="020F0502020204030204" pitchFamily="34" charset="0"/>
              </a:rPr>
              <a:t>Open to </a:t>
            </a:r>
            <a:r>
              <a:rPr lang="en-US" sz="1300" dirty="0" smtClean="0">
                <a:latin typeface="Calibri" panose="020F0502020204030204" pitchFamily="34" charset="0"/>
              </a:rPr>
              <a:t>Interior </a:t>
            </a:r>
            <a:r>
              <a:rPr lang="en-US" sz="1300" dirty="0">
                <a:latin typeface="Calibri" panose="020F0502020204030204" pitchFamily="34" charset="0"/>
              </a:rPr>
              <a:t>Design students attending </a:t>
            </a:r>
            <a:r>
              <a:rPr lang="en-US" sz="1300" dirty="0" smtClean="0">
                <a:latin typeface="Calibri" panose="020F0502020204030204" pitchFamily="34" charset="0"/>
              </a:rPr>
              <a:t>specific colleges in New York</a:t>
            </a:r>
            <a:endParaRPr lang="en-US" sz="1300" dirty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Winner </a:t>
            </a:r>
            <a:r>
              <a:rPr lang="en-US" sz="1300" dirty="0" smtClean="0">
                <a:latin typeface="Calibri" panose="020F0502020204030204" pitchFamily="34" charset="0"/>
              </a:rPr>
              <a:t>honored in November </a:t>
            </a:r>
            <a:r>
              <a:rPr lang="en-US" sz="1300" dirty="0" smtClean="0">
                <a:latin typeface="Calibri" panose="020F0502020204030204" pitchFamily="34" charset="0"/>
              </a:rPr>
              <a:t>during BDNY</a:t>
            </a:r>
            <a:endParaRPr lang="en-US" sz="1300" dirty="0" smtClean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01"/>
          <a:stretch/>
        </p:blipFill>
        <p:spPr>
          <a:xfrm>
            <a:off x="488950" y="4457716"/>
            <a:ext cx="1337197" cy="643445"/>
          </a:xfrm>
          <a:prstGeom prst="rect">
            <a:avLst/>
          </a:prstGeom>
        </p:spPr>
      </p:pic>
      <p:sp>
        <p:nvSpPr>
          <p:cNvPr id="21" name="Content Placeholder 2"/>
          <p:cNvSpPr txBox="1">
            <a:spLocks/>
          </p:cNvSpPr>
          <p:nvPr/>
        </p:nvSpPr>
        <p:spPr>
          <a:xfrm>
            <a:off x="1953611" y="4419600"/>
            <a:ext cx="7174625" cy="345659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$</a:t>
            </a:r>
            <a:r>
              <a:rPr lang="en-US" sz="1800" b="1" dirty="0">
                <a:latin typeface="Calibri" panose="020F0502020204030204" pitchFamily="34" charset="0"/>
              </a:rPr>
              <a:t>5</a:t>
            </a:r>
            <a:r>
              <a:rPr lang="en-US" sz="1800" b="1" dirty="0" smtClean="0">
                <a:latin typeface="Calibri" panose="020F0502020204030204" pitchFamily="34" charset="0"/>
              </a:rPr>
              <a:t>,000 NEWH Design Scholarship Sponsored by Cruise Ship Interiors </a:t>
            </a:r>
            <a:r>
              <a:rPr lang="en-US" sz="1800" b="1" dirty="0" smtClean="0">
                <a:latin typeface="Calibri" panose="020F0502020204030204" pitchFamily="34" charset="0"/>
              </a:rPr>
              <a:t>Expo</a:t>
            </a:r>
            <a:endParaRPr lang="en-US" sz="1800" dirty="0" smtClean="0">
              <a:latin typeface="Calibri" panose="020F0502020204030204" pitchFamily="34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979050" y="4705226"/>
            <a:ext cx="6631511" cy="31874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300" dirty="0" smtClean="0">
                <a:latin typeface="Calibri" panose="020F0502020204030204" pitchFamily="34" charset="0"/>
              </a:rPr>
              <a:t>Winner honored in </a:t>
            </a:r>
            <a:r>
              <a:rPr lang="en-US" sz="1300" dirty="0" smtClean="0">
                <a:latin typeface="Calibri" panose="020F0502020204030204" pitchFamily="34" charset="0"/>
              </a:rPr>
              <a:t>June </a:t>
            </a:r>
            <a:r>
              <a:rPr lang="en-US" sz="1300" dirty="0" smtClean="0">
                <a:latin typeface="Calibri" panose="020F0502020204030204" pitchFamily="34" charset="0"/>
              </a:rPr>
              <a:t>at Cruise Ship Interiors Expo in Miami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943586" y="5341610"/>
            <a:ext cx="7184651" cy="63661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b="1" dirty="0">
                <a:latin typeface="Calibri" panose="020F0502020204030204" pitchFamily="34" charset="0"/>
              </a:rPr>
              <a:t>$5,000 NEWH Clifford R. </a:t>
            </a:r>
            <a:r>
              <a:rPr lang="en-US" sz="1800" b="1" dirty="0">
                <a:latin typeface="Calibri" panose="020F0502020204030204" pitchFamily="34" charset="0"/>
              </a:rPr>
              <a:t>Tuttle Scholarship </a:t>
            </a:r>
            <a:r>
              <a:rPr lang="en-US" sz="1800" b="1" dirty="0" smtClean="0">
                <a:latin typeface="Calibri" panose="020F0502020204030204" pitchFamily="34" charset="0"/>
              </a:rPr>
              <a:t/>
            </a:r>
            <a:br>
              <a:rPr lang="en-US" sz="1800" b="1" dirty="0" smtClean="0">
                <a:latin typeface="Calibri" panose="020F0502020204030204" pitchFamily="34" charset="0"/>
              </a:rPr>
            </a:br>
            <a:r>
              <a:rPr lang="en-US" sz="1800" b="1" dirty="0" smtClean="0">
                <a:latin typeface="Calibri" panose="020F0502020204030204" pitchFamily="34" charset="0"/>
              </a:rPr>
              <a:t>sponsored </a:t>
            </a:r>
            <a:r>
              <a:rPr lang="en-US" sz="1800" b="1" dirty="0">
                <a:latin typeface="Calibri" panose="020F0502020204030204" pitchFamily="34" charset="0"/>
              </a:rPr>
              <a:t>by Deborah Lloyd Forrest and Thomas </a:t>
            </a:r>
            <a:r>
              <a:rPr lang="en-US" sz="1800" b="1" dirty="0" smtClean="0">
                <a:latin typeface="Calibri" panose="020F0502020204030204" pitchFamily="34" charset="0"/>
              </a:rPr>
              <a:t>Scott</a:t>
            </a:r>
            <a:endParaRPr lang="en-US" sz="18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979050" y="5889417"/>
            <a:ext cx="6907888" cy="70443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Open to </a:t>
            </a:r>
            <a:r>
              <a:rPr lang="en-US" sz="1300" dirty="0" smtClean="0">
                <a:latin typeface="Calibri" panose="020F0502020204030204" pitchFamily="34" charset="0"/>
              </a:rPr>
              <a:t>Interior </a:t>
            </a:r>
            <a:r>
              <a:rPr lang="en-US" sz="1300" dirty="0" smtClean="0">
                <a:latin typeface="Calibri" panose="020F0502020204030204" pitchFamily="34" charset="0"/>
              </a:rPr>
              <a:t>Design </a:t>
            </a:r>
            <a:r>
              <a:rPr lang="en-US" sz="1300" dirty="0" smtClean="0">
                <a:latin typeface="Calibri" panose="020F0502020204030204" pitchFamily="34" charset="0"/>
              </a:rPr>
              <a:t>students</a:t>
            </a:r>
            <a:endParaRPr lang="en-US" sz="1300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300" dirty="0" smtClean="0">
                <a:latin typeface="Calibri" panose="020F0502020204030204" pitchFamily="34" charset="0"/>
              </a:rPr>
              <a:t>Awarded </a:t>
            </a:r>
            <a:r>
              <a:rPr lang="en-US" sz="1300" dirty="0" smtClean="0">
                <a:latin typeface="Calibri" panose="020F0502020204030204" pitchFamily="34" charset="0"/>
              </a:rPr>
              <a:t>at </a:t>
            </a:r>
            <a:r>
              <a:rPr lang="en-US" sz="1300" dirty="0" smtClean="0">
                <a:latin typeface="Calibri" panose="020F0502020204030204" pitchFamily="34" charset="0"/>
              </a:rPr>
              <a:t>the HD </a:t>
            </a:r>
            <a:r>
              <a:rPr lang="en-US" sz="1300" dirty="0" smtClean="0">
                <a:latin typeface="Calibri" panose="020F0502020204030204" pitchFamily="34" charset="0"/>
              </a:rPr>
              <a:t>Platinum Circle Gala in New York City in November</a:t>
            </a:r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57" y="5452355"/>
            <a:ext cx="1335024" cy="46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6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1278</TotalTime>
  <Words>1459</Words>
  <Application>Microsoft Office PowerPoint</Application>
  <PresentationFormat>On-screen Show (4:3)</PresentationFormat>
  <Paragraphs>169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Browallia New</vt:lpstr>
      <vt:lpstr>BrowalliaUPC</vt:lpstr>
      <vt:lpstr>Calibri</vt:lpstr>
      <vt:lpstr>Franklin Gothic Book</vt:lpstr>
      <vt:lpstr>Perpetua</vt:lpstr>
      <vt:lpstr>Wingdings</vt:lpstr>
      <vt:lpstr>Wingdings 2</vt:lpstr>
      <vt:lpstr>Wingdings 3</vt:lpstr>
      <vt:lpstr>Equity</vt:lpstr>
      <vt:lpstr>How to get the most access out of NEWH</vt:lpstr>
      <vt:lpstr>What does NEWH do?</vt:lpstr>
      <vt:lpstr>School Eligibility</vt:lpstr>
      <vt:lpstr>Scholarship Benefits…</vt:lpstr>
      <vt:lpstr>Scholarship FAQ’s</vt:lpstr>
      <vt:lpstr>NEWH Chapter Scholarship Criteria</vt:lpstr>
      <vt:lpstr>NEWH, Inc. Scholarship Criteria</vt:lpstr>
      <vt:lpstr>NEWH, Inc. Design Competition Scholarships </vt:lpstr>
      <vt:lpstr>PowerPoint Presentation</vt:lpstr>
      <vt:lpstr>PowerPoint Presentation</vt:lpstr>
      <vt:lpstr>NEWH Membership</vt:lpstr>
      <vt:lpstr>Get Involved!</vt:lpstr>
      <vt:lpstr>Where to find us…</vt:lpstr>
      <vt:lpstr>Upcoming Events</vt:lpstr>
      <vt:lpstr>NEWH, Inc. Contacts…</vt:lpstr>
    </vt:vector>
  </TitlesOfParts>
  <Company>NEWH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Students, Educators &amp; NEWH</dc:title>
  <dc:creator>Nicole Crawford</dc:creator>
  <cp:lastModifiedBy>NEWH Meeting</cp:lastModifiedBy>
  <cp:revision>99</cp:revision>
  <dcterms:created xsi:type="dcterms:W3CDTF">2014-02-04T19:36:26Z</dcterms:created>
  <dcterms:modified xsi:type="dcterms:W3CDTF">2020-05-19T16:23:57Z</dcterms:modified>
</cp:coreProperties>
</file>